
<file path=[Content_Types].xml><?xml version="1.0" encoding="utf-8"?>
<Types xmlns="http://schemas.openxmlformats.org/package/2006/content-types"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6"/>
  </p:normalViewPr>
  <p:slideViewPr>
    <p:cSldViewPr snapToGrid="0">
      <p:cViewPr varScale="1">
        <p:scale>
          <a:sx n="143" d="100"/>
          <a:sy n="143" d="100"/>
        </p:scale>
        <p:origin x="76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78c6eee13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78c6eee134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78c6eee13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78c6eee13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78c6eee13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78c6eee13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78c6eee134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78c6eee134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78c6eee13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78c6eee134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78c6eee13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78c6eee134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78c6eee134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78c6eee134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8c6eee13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8c6eee13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69b8ac2d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69b8ac2d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ockhaus_NEU" type="title">
  <p:cSld name="TITLE">
    <p:bg>
      <p:bgPr>
        <a:solidFill>
          <a:srgbClr val="007DB8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 b="1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 1">
  <p:cSld name="SECTION_TITLE_AND_DESCRIPTION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2537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 b="1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58" name="Google Shape;58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1"/>
          <p:cNvSpPr>
            <a:spLocks noGrp="1"/>
          </p:cNvSpPr>
          <p:nvPr>
            <p:ph type="pic" idx="2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OCKHAUS_Foliendesign">
  <p:cSld name="SECTION_TITLE_AND_DESCRIPTION_1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CD4A0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 b="1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>
            <a:spLocks noGrp="1"/>
          </p:cNvSpPr>
          <p:nvPr>
            <p:ph type="pic" idx="2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 1">
  <p:cSld name="TITLE_1">
    <p:bg>
      <p:bgPr>
        <a:solidFill>
          <a:srgbClr val="66CFF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 b="1">
                <a:solidFill>
                  <a:schemeClr val="lt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 1 1">
  <p:cSld name="TITLE_1_1">
    <p:bg>
      <p:bgPr>
        <a:solidFill>
          <a:srgbClr val="253746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 b="1">
                <a:solidFill>
                  <a:schemeClr val="lt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 1 1 1">
  <p:cSld name="TITLE_1_1_1">
    <p:bg>
      <p:bgPr>
        <a:solidFill>
          <a:srgbClr val="CD4A04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 b="1">
                <a:solidFill>
                  <a:schemeClr val="lt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24" name="Google Shape;24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1"/>
          </p:nvPr>
        </p:nvSpPr>
        <p:spPr>
          <a:xfrm>
            <a:off x="311700" y="1606275"/>
            <a:ext cx="8520600" cy="273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9075" y="4338875"/>
            <a:ext cx="1126475" cy="80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 1">
  <p:cSld name="TITLE_AND_BODY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311700" y="1606275"/>
            <a:ext cx="5494500" cy="273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34" name="Google Shape;34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9075" y="4338875"/>
            <a:ext cx="1126475" cy="804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7"/>
          <p:cNvSpPr>
            <a:spLocks noGrp="1"/>
          </p:cNvSpPr>
          <p:nvPr>
            <p:ph type="pic" idx="2"/>
          </p:nvPr>
        </p:nvSpPr>
        <p:spPr>
          <a:xfrm>
            <a:off x="6099900" y="1606050"/>
            <a:ext cx="2732400" cy="2732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 1 1">
  <p:cSld name="TITLE_AND_BODY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337800" y="1606275"/>
            <a:ext cx="5494500" cy="273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40" name="Google Shape;4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9075" y="4338875"/>
            <a:ext cx="1126475" cy="80462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8"/>
          <p:cNvSpPr>
            <a:spLocks noGrp="1"/>
          </p:cNvSpPr>
          <p:nvPr>
            <p:ph type="pic" idx="2"/>
          </p:nvPr>
        </p:nvSpPr>
        <p:spPr>
          <a:xfrm>
            <a:off x="397950" y="1606050"/>
            <a:ext cx="2732400" cy="2732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007DB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46" name="Google Shape;4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9"/>
          <p:cNvSpPr>
            <a:spLocks noGrp="1"/>
          </p:cNvSpPr>
          <p:nvPr>
            <p:ph type="pic" idx="2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 2">
  <p:cSld name="SECTION_TITLE_AND_DESCRIPTION_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66C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 b="1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pic>
        <p:nvPicPr>
          <p:cNvPr id="52" name="Google Shape;5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>
            <a:spLocks noGrp="1"/>
          </p:cNvSpPr>
          <p:nvPr>
            <p:ph type="pic" idx="2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Das Brockhaus Schullexikon</a:t>
            </a:r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subTitle" idx="4294967295"/>
          </p:nvPr>
        </p:nvSpPr>
        <p:spPr>
          <a:xfrm>
            <a:off x="311700" y="4521075"/>
            <a:ext cx="8520600" cy="42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de">
                <a:solidFill>
                  <a:schemeClr val="lt1"/>
                </a:solidFill>
              </a:rPr>
              <a:t>Dein idealer Begleiter für Referate und Hausarbeiten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gebe ich das Brockhaus Schullexikon als Quelle an?</a:t>
            </a:r>
            <a:endParaRPr/>
          </a:p>
        </p:txBody>
      </p:sp>
      <p:sp>
        <p:nvSpPr>
          <p:cNvPr id="167" name="Google Shape;167;p24"/>
          <p:cNvSpPr txBox="1">
            <a:spLocks noGrp="1"/>
          </p:cNvSpPr>
          <p:nvPr>
            <p:ph type="body" idx="1"/>
          </p:nvPr>
        </p:nvSpPr>
        <p:spPr>
          <a:xfrm>
            <a:off x="311700" y="1494525"/>
            <a:ext cx="6598500" cy="6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Am Ende jedes Artikels findest du diesen Hinweis: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Klicke darauf!</a:t>
            </a:r>
            <a:endParaRPr sz="1400"/>
          </a:p>
        </p:txBody>
      </p:sp>
      <p:pic>
        <p:nvPicPr>
          <p:cNvPr id="168" name="Google Shape;168;p24"/>
          <p:cNvPicPr preferRelativeResize="0"/>
          <p:nvPr/>
        </p:nvPicPr>
        <p:blipFill rotWithShape="1">
          <a:blip r:embed="rId3">
            <a:alphaModFix/>
          </a:blip>
          <a:srcRect l="1077" r="66756"/>
          <a:stretch/>
        </p:blipFill>
        <p:spPr>
          <a:xfrm>
            <a:off x="4459525" y="1494525"/>
            <a:ext cx="2563201" cy="44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/>
          <p:cNvPicPr preferRelativeResize="0"/>
          <p:nvPr/>
        </p:nvPicPr>
        <p:blipFill rotWithShape="1">
          <a:blip r:embed="rId4">
            <a:alphaModFix/>
          </a:blip>
          <a:srcRect r="754" b="2276"/>
          <a:stretch/>
        </p:blipFill>
        <p:spPr>
          <a:xfrm>
            <a:off x="459465" y="2263576"/>
            <a:ext cx="6168382" cy="1650008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4"/>
          <p:cNvSpPr txBox="1"/>
          <p:nvPr/>
        </p:nvSpPr>
        <p:spPr>
          <a:xfrm>
            <a:off x="2864875" y="4055375"/>
            <a:ext cx="546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600">
                <a:solidFill>
                  <a:srgbClr val="333333"/>
                </a:solidFill>
                <a:highlight>
                  <a:srgbClr val="FFFFFF"/>
                </a:highlight>
              </a:rPr>
              <a:t>☝️</a:t>
            </a:r>
            <a:r>
              <a:rPr lang="de">
                <a:solidFill>
                  <a:schemeClr val="dk1"/>
                </a:solidFill>
              </a:rPr>
              <a:t> Die </a:t>
            </a:r>
            <a:r>
              <a:rPr lang="de" i="1">
                <a:solidFill>
                  <a:srgbClr val="CD4A04"/>
                </a:solidFill>
              </a:rPr>
              <a:t>»Quellenangabe«</a:t>
            </a:r>
            <a:r>
              <a:rPr lang="de">
                <a:solidFill>
                  <a:schemeClr val="dk1"/>
                </a:solidFill>
              </a:rPr>
              <a:t> liefert dir den Text, den du</a:t>
            </a:r>
            <a:endParaRPr>
              <a:solidFill>
                <a:schemeClr val="dk1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1"/>
                </a:solidFill>
              </a:rPr>
              <a:t>als Quelle z.B. auf deinem Handout angeben kannst.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71" name="Google Shape;171;p24"/>
          <p:cNvSpPr/>
          <p:nvPr/>
        </p:nvSpPr>
        <p:spPr>
          <a:xfrm>
            <a:off x="423275" y="2220838"/>
            <a:ext cx="6246000" cy="1724100"/>
          </a:xfrm>
          <a:prstGeom prst="roundRect">
            <a:avLst>
              <a:gd name="adj" fmla="val 6382"/>
            </a:avLst>
          </a:prstGeom>
          <a:noFill/>
          <a:ln w="19050" cap="flat" cmpd="sng">
            <a:solidFill>
              <a:srgbClr val="007D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Was ist das Brockhaus Schullexikon?</a:t>
            </a:r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body" idx="1"/>
          </p:nvPr>
        </p:nvSpPr>
        <p:spPr>
          <a:xfrm>
            <a:off x="311700" y="1163825"/>
            <a:ext cx="3839700" cy="31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600">
                <a:solidFill>
                  <a:srgbClr val="333333"/>
                </a:solidFill>
                <a:highlight>
                  <a:srgbClr val="FFFFFF"/>
                </a:highlight>
              </a:rPr>
              <a:t>🚀</a:t>
            </a:r>
            <a:r>
              <a:rPr lang="de" sz="1200" b="1"/>
              <a:t> Optimiert für dich</a:t>
            </a:r>
            <a:br>
              <a:rPr lang="de" sz="1200" b="1"/>
            </a:br>
            <a:r>
              <a:rPr lang="de" sz="1200"/>
              <a:t>Das Schullexikon ist speziell für Schülerinnen und Schüler in deinem Alter entwickelt. Die Inhalte sind für die Schule relevant und entsprechen deinen Interessen.</a:t>
            </a:r>
            <a:endParaRPr sz="12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de" sz="1600">
                <a:solidFill>
                  <a:srgbClr val="333333"/>
                </a:solidFill>
                <a:highlight>
                  <a:srgbClr val="FFFFFF"/>
                </a:highlight>
              </a:rPr>
              <a:t>💡</a:t>
            </a:r>
            <a:r>
              <a:rPr lang="de" sz="1200" b="1"/>
              <a:t> Verständliche Erklärungen</a:t>
            </a:r>
            <a:br>
              <a:rPr lang="de" sz="1200" b="1"/>
            </a:br>
            <a:r>
              <a:rPr lang="de" sz="1200"/>
              <a:t>Im Brockhaus Schullexikon findest du Artikel mit klaren Erklärungen, die keine Verwirrung hinterlassen.</a:t>
            </a:r>
            <a:endParaRPr sz="12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de" sz="1600">
                <a:solidFill>
                  <a:srgbClr val="333333"/>
                </a:solidFill>
                <a:highlight>
                  <a:srgbClr val="FFFFFF"/>
                </a:highlight>
              </a:rPr>
              <a:t>💯</a:t>
            </a:r>
            <a:r>
              <a:rPr lang="de" sz="1200" b="1"/>
              <a:t> Zuverlässige Quelle</a:t>
            </a:r>
            <a:br>
              <a:rPr lang="de" sz="1200" b="1"/>
            </a:br>
            <a:r>
              <a:rPr lang="de" sz="1200"/>
              <a:t>Die Inhalte im Brockhaus Schullexikon werden laufend redaktionell geprüft. Sie sind vertrauenswürdig und fundiert.</a:t>
            </a:r>
            <a:endParaRPr sz="12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200"/>
          </a:p>
        </p:txBody>
      </p:sp>
      <p:sp>
        <p:nvSpPr>
          <p:cNvPr id="82" name="Google Shape;82;p15"/>
          <p:cNvSpPr txBox="1">
            <a:spLocks noGrp="1"/>
          </p:cNvSpPr>
          <p:nvPr>
            <p:ph type="body" idx="1"/>
          </p:nvPr>
        </p:nvSpPr>
        <p:spPr>
          <a:xfrm>
            <a:off x="4714950" y="1163825"/>
            <a:ext cx="3839700" cy="31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600" dirty="0">
                <a:solidFill>
                  <a:srgbClr val="333333"/>
                </a:solidFill>
                <a:highlight>
                  <a:srgbClr val="FFFFFF"/>
                </a:highlight>
              </a:rPr>
              <a:t>🌏</a:t>
            </a:r>
            <a:r>
              <a:rPr lang="de" sz="1200" b="1" dirty="0"/>
              <a:t> Immer und überall verfügbar</a:t>
            </a:r>
            <a:br>
              <a:rPr lang="de" sz="1200" b="1" dirty="0"/>
            </a:br>
            <a:r>
              <a:rPr lang="de" sz="1200" dirty="0"/>
              <a:t>Auf das digitale Nachschlagewerk kannst du jederzeit zugreifen – per PC, Tablet oder Smartphone</a:t>
            </a:r>
            <a:endParaRPr sz="12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de" sz="1600" dirty="0">
                <a:solidFill>
                  <a:srgbClr val="333333"/>
                </a:solidFill>
                <a:highlight>
                  <a:srgbClr val="FFFFFF"/>
                </a:highlight>
              </a:rPr>
              <a:t>📚</a:t>
            </a:r>
            <a:r>
              <a:rPr lang="de" sz="1200" b="1" dirty="0"/>
              <a:t> </a:t>
            </a:r>
            <a:r>
              <a:rPr lang="de" sz="1200" b="1"/>
              <a:t>Für deine </a:t>
            </a:r>
            <a:r>
              <a:rPr lang="de" sz="1200" b="1" dirty="0"/>
              <a:t>Referate und Hausarbeiten</a:t>
            </a:r>
            <a:br>
              <a:rPr lang="de" sz="1200" b="1" dirty="0"/>
            </a:br>
            <a:r>
              <a:rPr lang="de" sz="1200" dirty="0"/>
              <a:t>Das Brockhaus Schullexikon ist die perfekte Quelle, für die erste Recherche zu einem Thema. </a:t>
            </a:r>
            <a:endParaRPr sz="12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7"/>
          <p:cNvPicPr preferRelativeResize="0"/>
          <p:nvPr/>
        </p:nvPicPr>
        <p:blipFill rotWithShape="1">
          <a:blip r:embed="rId3">
            <a:alphaModFix/>
          </a:blip>
          <a:srcRect t="3960" r="12203" b="23496"/>
          <a:stretch/>
        </p:blipFill>
        <p:spPr>
          <a:xfrm>
            <a:off x="2109625" y="1269550"/>
            <a:ext cx="7034373" cy="387394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Was ist die Startseite?</a:t>
            </a:r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body" idx="1"/>
          </p:nvPr>
        </p:nvSpPr>
        <p:spPr>
          <a:xfrm>
            <a:off x="311700" y="1726175"/>
            <a:ext cx="3471000" cy="235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Ob Kunst, Geschichte oder Naturwissenschaften – wenn du nicht genau weißt, wonach du suchst, kannst du dich hier inspirieren lassen.</a:t>
            </a: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de">
                <a:solidFill>
                  <a:srgbClr val="333333"/>
                </a:solidFill>
                <a:highlight>
                  <a:srgbClr val="FFFFFF"/>
                </a:highlight>
              </a:rPr>
              <a:t>👉</a:t>
            </a:r>
            <a:r>
              <a:rPr lang="de" sz="1400"/>
              <a:t> Klicke auf ein Thema, das dich interessiert, und schau dir den Artikel an!</a:t>
            </a:r>
            <a:endParaRPr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finde ich Referatsthemen?</a:t>
            </a:r>
            <a:endParaRPr/>
          </a:p>
        </p:txBody>
      </p:sp>
      <p:pic>
        <p:nvPicPr>
          <p:cNvPr id="103" name="Google Shape;10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6925" y="1323888"/>
            <a:ext cx="3008701" cy="1067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899" y="2443325"/>
            <a:ext cx="5346775" cy="267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/>
        </p:nvSpPr>
        <p:spPr>
          <a:xfrm>
            <a:off x="311700" y="1358112"/>
            <a:ext cx="4572000" cy="9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1"/>
                </a:solidFill>
              </a:rPr>
              <a:t>Auf der Startseite gibt es einen Hinweis auf die </a:t>
            </a:r>
            <a:r>
              <a:rPr lang="de" sz="1200" i="1">
                <a:solidFill>
                  <a:srgbClr val="007DB8"/>
                </a:solidFill>
              </a:rPr>
              <a:t>»</a:t>
            </a:r>
            <a:r>
              <a:rPr lang="de" i="1">
                <a:solidFill>
                  <a:srgbClr val="007DB8"/>
                </a:solidFill>
              </a:rPr>
              <a:t>Referatsthemen</a:t>
            </a:r>
            <a:r>
              <a:rPr lang="de" sz="1200" i="1">
                <a:solidFill>
                  <a:srgbClr val="007DB8"/>
                </a:solidFill>
              </a:rPr>
              <a:t>«</a:t>
            </a:r>
            <a:r>
              <a:rPr lang="de">
                <a:solidFill>
                  <a:schemeClr val="dk1"/>
                </a:solidFill>
              </a:rPr>
              <a:t>. Klicke darauf, um verschiedene Ideen für Referate aus unterschiedlichen Fächern zu sehen.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5401400" y="3669300"/>
            <a:ext cx="3008700" cy="5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Durch einen Klick auf ein Thema gelangst du direkt zum Artikel.</a:t>
            </a:r>
            <a:endParaRPr/>
          </a:p>
        </p:txBody>
      </p:sp>
      <p:sp>
        <p:nvSpPr>
          <p:cNvPr id="107" name="Google Shape;107;p18"/>
          <p:cNvSpPr/>
          <p:nvPr/>
        </p:nvSpPr>
        <p:spPr>
          <a:xfrm>
            <a:off x="5035350" y="1358100"/>
            <a:ext cx="3128400" cy="956100"/>
          </a:xfrm>
          <a:prstGeom prst="roundRect">
            <a:avLst>
              <a:gd name="adj" fmla="val 6382"/>
            </a:avLst>
          </a:prstGeom>
          <a:noFill/>
          <a:ln w="19050" cap="flat" cmpd="sng">
            <a:solidFill>
              <a:srgbClr val="CD4A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8" name="Google Shape;108;p18"/>
          <p:cNvCxnSpPr/>
          <p:nvPr/>
        </p:nvCxnSpPr>
        <p:spPr>
          <a:xfrm rot="10800000">
            <a:off x="6497725" y="2181525"/>
            <a:ext cx="0" cy="652200"/>
          </a:xfrm>
          <a:prstGeom prst="straightConnector1">
            <a:avLst/>
          </a:prstGeom>
          <a:noFill/>
          <a:ln w="9525" cap="flat" cmpd="sng">
            <a:solidFill>
              <a:srgbClr val="66CFF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09" name="Google Shape;109;p18"/>
          <p:cNvSpPr/>
          <p:nvPr/>
        </p:nvSpPr>
        <p:spPr>
          <a:xfrm>
            <a:off x="6361150" y="2074675"/>
            <a:ext cx="273300" cy="273300"/>
          </a:xfrm>
          <a:prstGeom prst="ellipse">
            <a:avLst/>
          </a:prstGeom>
          <a:solidFill>
            <a:srgbClr val="66CFFF">
              <a:alpha val="1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0" name="Google Shape;110;p18"/>
          <p:cNvCxnSpPr/>
          <p:nvPr/>
        </p:nvCxnSpPr>
        <p:spPr>
          <a:xfrm flipH="1">
            <a:off x="5308550" y="2571750"/>
            <a:ext cx="1189200" cy="685800"/>
          </a:xfrm>
          <a:prstGeom prst="bentConnector3">
            <a:avLst>
              <a:gd name="adj1" fmla="val 0"/>
            </a:avLst>
          </a:prstGeom>
          <a:noFill/>
          <a:ln w="9525" cap="flat" cmpd="sng">
            <a:solidFill>
              <a:srgbClr val="66CF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1" name="Google Shape;111;p18"/>
          <p:cNvSpPr/>
          <p:nvPr/>
        </p:nvSpPr>
        <p:spPr>
          <a:xfrm rot="-5400000">
            <a:off x="4146075" y="4620525"/>
            <a:ext cx="273300" cy="273300"/>
          </a:xfrm>
          <a:prstGeom prst="ellipse">
            <a:avLst/>
          </a:prstGeom>
          <a:solidFill>
            <a:srgbClr val="66CFFF">
              <a:alpha val="1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2" name="Google Shape;112;p18"/>
          <p:cNvCxnSpPr/>
          <p:nvPr/>
        </p:nvCxnSpPr>
        <p:spPr>
          <a:xfrm flipH="1">
            <a:off x="4247750" y="4333625"/>
            <a:ext cx="2287500" cy="428400"/>
          </a:xfrm>
          <a:prstGeom prst="bentConnector3">
            <a:avLst>
              <a:gd name="adj1" fmla="val 0"/>
            </a:avLst>
          </a:prstGeom>
          <a:noFill/>
          <a:ln w="9525" cap="flat" cmpd="sng">
            <a:solidFill>
              <a:srgbClr val="66CFFF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finde ich, was ich suche?</a:t>
            </a:r>
            <a:endParaRPr/>
          </a:p>
        </p:txBody>
      </p:sp>
      <p:sp>
        <p:nvSpPr>
          <p:cNvPr id="118" name="Google Shape;118;p19"/>
          <p:cNvSpPr txBox="1"/>
          <p:nvPr/>
        </p:nvSpPr>
        <p:spPr>
          <a:xfrm>
            <a:off x="353350" y="1211225"/>
            <a:ext cx="4218600" cy="12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Wenn du dir bereits ein Thema ausgesucht hast, tippe ein Stichwort in den Suchschlitz oben in der Startseite ein. </a:t>
            </a:r>
            <a:endParaRPr/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366" y="2389526"/>
            <a:ext cx="8187269" cy="1794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9"/>
          <p:cNvSpPr/>
          <p:nvPr/>
        </p:nvSpPr>
        <p:spPr>
          <a:xfrm>
            <a:off x="3327275" y="3180150"/>
            <a:ext cx="2486700" cy="2703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4A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/>
          <p:nvPr/>
        </p:nvSpPr>
        <p:spPr>
          <a:xfrm>
            <a:off x="4226475" y="2405200"/>
            <a:ext cx="990900" cy="2603400"/>
          </a:xfrm>
          <a:prstGeom prst="bracePair">
            <a:avLst/>
          </a:prstGeom>
          <a:noFill/>
          <a:ln w="19050" cap="flat" cmpd="sng">
            <a:solidFill>
              <a:srgbClr val="CD4A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0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arbeite ich mit den Suchergebnissen?</a:t>
            </a:r>
            <a:endParaRPr/>
          </a:p>
        </p:txBody>
      </p:sp>
      <p:pic>
        <p:nvPicPr>
          <p:cNvPr id="127" name="Google Shape;12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075" y="1362801"/>
            <a:ext cx="4652798" cy="378069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0"/>
          <p:cNvSpPr txBox="1">
            <a:spLocks noGrp="1"/>
          </p:cNvSpPr>
          <p:nvPr>
            <p:ph type="body" idx="1"/>
          </p:nvPr>
        </p:nvSpPr>
        <p:spPr>
          <a:xfrm>
            <a:off x="5514350" y="1618425"/>
            <a:ext cx="2949300" cy="110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Oben kannst du auswählen,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ob dich Artikel/Bilder oder Grafiken/Karten/Videos oder Audios interessieren.</a:t>
            </a:r>
            <a:endParaRPr sz="1400"/>
          </a:p>
        </p:txBody>
      </p:sp>
      <p:sp>
        <p:nvSpPr>
          <p:cNvPr id="129" name="Google Shape;129;p20"/>
          <p:cNvSpPr/>
          <p:nvPr/>
        </p:nvSpPr>
        <p:spPr>
          <a:xfrm>
            <a:off x="272172" y="2028681"/>
            <a:ext cx="3349800" cy="282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4A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</a:endParaRPr>
          </a:p>
        </p:txBody>
      </p:sp>
      <p:sp>
        <p:nvSpPr>
          <p:cNvPr id="130" name="Google Shape;130;p20"/>
          <p:cNvSpPr txBox="1">
            <a:spLocks noGrp="1"/>
          </p:cNvSpPr>
          <p:nvPr>
            <p:ph type="body" idx="1"/>
          </p:nvPr>
        </p:nvSpPr>
        <p:spPr>
          <a:xfrm>
            <a:off x="5514350" y="3265300"/>
            <a:ext cx="29493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Darunter werden dir alle Ergebnisse angezeigt,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/>
              <a:t>die deinen Suchbegriff enthalten.</a:t>
            </a:r>
            <a:endParaRPr sz="1400"/>
          </a:p>
        </p:txBody>
      </p:sp>
      <p:cxnSp>
        <p:nvCxnSpPr>
          <p:cNvPr id="131" name="Google Shape;131;p20"/>
          <p:cNvCxnSpPr>
            <a:stCxn id="129" idx="3"/>
          </p:cNvCxnSpPr>
          <p:nvPr/>
        </p:nvCxnSpPr>
        <p:spPr>
          <a:xfrm>
            <a:off x="3621972" y="2170131"/>
            <a:ext cx="1595400" cy="0"/>
          </a:xfrm>
          <a:prstGeom prst="straightConnector1">
            <a:avLst/>
          </a:prstGeom>
          <a:noFill/>
          <a:ln w="19050" cap="flat" cmpd="sng">
            <a:solidFill>
              <a:srgbClr val="CD4A0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1"/>
          <p:cNvPicPr preferRelativeResize="0"/>
          <p:nvPr/>
        </p:nvPicPr>
        <p:blipFill rotWithShape="1">
          <a:blip r:embed="rId3">
            <a:alphaModFix/>
          </a:blip>
          <a:srcRect b="3474"/>
          <a:stretch/>
        </p:blipFill>
        <p:spPr>
          <a:xfrm>
            <a:off x="890425" y="1418825"/>
            <a:ext cx="7106499" cy="3724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1"/>
          <p:cNvSpPr txBox="1"/>
          <p:nvPr/>
        </p:nvSpPr>
        <p:spPr>
          <a:xfrm>
            <a:off x="151525" y="1172525"/>
            <a:ext cx="738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900">
                <a:solidFill>
                  <a:schemeClr val="lt1"/>
                </a:solidFill>
              </a:rPr>
              <a:t>zurück zu Startseite</a:t>
            </a:r>
            <a:endParaRPr sz="900">
              <a:solidFill>
                <a:schemeClr val="lt1"/>
              </a:solidFill>
            </a:endParaRPr>
          </a:p>
        </p:txBody>
      </p:sp>
      <p:sp>
        <p:nvSpPr>
          <p:cNvPr id="138" name="Google Shape;138;p21"/>
          <p:cNvSpPr txBox="1"/>
          <p:nvPr/>
        </p:nvSpPr>
        <p:spPr>
          <a:xfrm>
            <a:off x="7438700" y="925025"/>
            <a:ext cx="7389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900">
                <a:solidFill>
                  <a:schemeClr val="lt1"/>
                </a:solidFill>
              </a:rPr>
              <a:t>neue Suche</a:t>
            </a:r>
            <a:endParaRPr sz="900">
              <a:solidFill>
                <a:schemeClr val="lt1"/>
              </a:solidFill>
            </a:endParaRPr>
          </a:p>
        </p:txBody>
      </p:sp>
      <p:sp>
        <p:nvSpPr>
          <p:cNvPr id="139" name="Google Shape;139;p21"/>
          <p:cNvSpPr txBox="1">
            <a:spLocks noGrp="1"/>
          </p:cNvSpPr>
          <p:nvPr>
            <p:ph type="title"/>
          </p:nvPr>
        </p:nvSpPr>
        <p:spPr>
          <a:xfrm>
            <a:off x="311700" y="251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navigiere ich im Schullexikon?</a:t>
            </a:r>
            <a:endParaRPr/>
          </a:p>
        </p:txBody>
      </p:sp>
      <p:sp>
        <p:nvSpPr>
          <p:cNvPr id="140" name="Google Shape;140;p21"/>
          <p:cNvSpPr/>
          <p:nvPr/>
        </p:nvSpPr>
        <p:spPr>
          <a:xfrm>
            <a:off x="251775" y="4440750"/>
            <a:ext cx="10338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1"/>
          <p:cNvSpPr/>
          <p:nvPr/>
        </p:nvSpPr>
        <p:spPr>
          <a:xfrm>
            <a:off x="733925" y="2504850"/>
            <a:ext cx="765900" cy="765900"/>
          </a:xfrm>
          <a:prstGeom prst="ellipse">
            <a:avLst/>
          </a:prstGeom>
          <a:solidFill>
            <a:srgbClr val="66C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900">
                <a:solidFill>
                  <a:schemeClr val="lt1"/>
                </a:solidFill>
              </a:rPr>
              <a:t>zurück zur Startseite</a:t>
            </a:r>
            <a:endParaRPr sz="900">
              <a:solidFill>
                <a:schemeClr val="lt1"/>
              </a:solidFill>
            </a:endParaRPr>
          </a:p>
        </p:txBody>
      </p:sp>
      <p:cxnSp>
        <p:nvCxnSpPr>
          <p:cNvPr id="142" name="Google Shape;142;p21"/>
          <p:cNvCxnSpPr>
            <a:stCxn id="141" idx="0"/>
          </p:cNvCxnSpPr>
          <p:nvPr/>
        </p:nvCxnSpPr>
        <p:spPr>
          <a:xfrm rot="10800000">
            <a:off x="1116875" y="1831950"/>
            <a:ext cx="0" cy="672900"/>
          </a:xfrm>
          <a:prstGeom prst="straightConnector1">
            <a:avLst/>
          </a:prstGeom>
          <a:noFill/>
          <a:ln w="9525" cap="flat" cmpd="sng">
            <a:solidFill>
              <a:srgbClr val="66CFF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43" name="Google Shape;143;p21"/>
          <p:cNvSpPr/>
          <p:nvPr/>
        </p:nvSpPr>
        <p:spPr>
          <a:xfrm>
            <a:off x="980300" y="1724925"/>
            <a:ext cx="273300" cy="273300"/>
          </a:xfrm>
          <a:prstGeom prst="ellipse">
            <a:avLst/>
          </a:prstGeom>
          <a:solidFill>
            <a:srgbClr val="66CFFF">
              <a:alpha val="1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21"/>
          <p:cNvSpPr/>
          <p:nvPr/>
        </p:nvSpPr>
        <p:spPr>
          <a:xfrm>
            <a:off x="4874725" y="2288975"/>
            <a:ext cx="765900" cy="765900"/>
          </a:xfrm>
          <a:prstGeom prst="ellipse">
            <a:avLst/>
          </a:prstGeom>
          <a:solidFill>
            <a:srgbClr val="66C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900">
                <a:solidFill>
                  <a:schemeClr val="lt1"/>
                </a:solidFill>
              </a:rPr>
              <a:t>verwandte Artikel</a:t>
            </a:r>
            <a:endParaRPr sz="900">
              <a:solidFill>
                <a:schemeClr val="lt1"/>
              </a:solidFill>
            </a:endParaRPr>
          </a:p>
        </p:txBody>
      </p:sp>
      <p:cxnSp>
        <p:nvCxnSpPr>
          <p:cNvPr id="145" name="Google Shape;145;p21"/>
          <p:cNvCxnSpPr/>
          <p:nvPr/>
        </p:nvCxnSpPr>
        <p:spPr>
          <a:xfrm rot="10800000">
            <a:off x="5723813" y="2335463"/>
            <a:ext cx="0" cy="672900"/>
          </a:xfrm>
          <a:prstGeom prst="straightConnector1">
            <a:avLst/>
          </a:prstGeom>
          <a:noFill/>
          <a:ln w="9525" cap="flat" cmpd="sng">
            <a:solidFill>
              <a:srgbClr val="66CFF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46" name="Google Shape;146;p21"/>
          <p:cNvSpPr/>
          <p:nvPr/>
        </p:nvSpPr>
        <p:spPr>
          <a:xfrm rot="5400000">
            <a:off x="5893988" y="2535338"/>
            <a:ext cx="273300" cy="273300"/>
          </a:xfrm>
          <a:prstGeom prst="ellipse">
            <a:avLst/>
          </a:prstGeom>
          <a:solidFill>
            <a:srgbClr val="66CFFF">
              <a:alpha val="1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1"/>
          <p:cNvSpPr/>
          <p:nvPr/>
        </p:nvSpPr>
        <p:spPr>
          <a:xfrm>
            <a:off x="6074650" y="1003325"/>
            <a:ext cx="765900" cy="765900"/>
          </a:xfrm>
          <a:prstGeom prst="ellipse">
            <a:avLst/>
          </a:prstGeom>
          <a:solidFill>
            <a:srgbClr val="66C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900">
                <a:solidFill>
                  <a:schemeClr val="lt1"/>
                </a:solidFill>
              </a:rPr>
              <a:t>neue Suche</a:t>
            </a:r>
            <a:endParaRPr sz="900">
              <a:solidFill>
                <a:schemeClr val="lt1"/>
              </a:solidFill>
            </a:endParaRPr>
          </a:p>
        </p:txBody>
      </p:sp>
      <p:cxnSp>
        <p:nvCxnSpPr>
          <p:cNvPr id="148" name="Google Shape;148;p21"/>
          <p:cNvCxnSpPr/>
          <p:nvPr/>
        </p:nvCxnSpPr>
        <p:spPr>
          <a:xfrm>
            <a:off x="6457675" y="1509050"/>
            <a:ext cx="0" cy="672900"/>
          </a:xfrm>
          <a:prstGeom prst="straightConnector1">
            <a:avLst/>
          </a:prstGeom>
          <a:noFill/>
          <a:ln w="9525" cap="flat" cmpd="sng">
            <a:solidFill>
              <a:srgbClr val="66CFF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49" name="Google Shape;149;p21"/>
          <p:cNvSpPr/>
          <p:nvPr/>
        </p:nvSpPr>
        <p:spPr>
          <a:xfrm rot="10800000">
            <a:off x="6320950" y="2015675"/>
            <a:ext cx="273300" cy="273300"/>
          </a:xfrm>
          <a:prstGeom prst="ellipse">
            <a:avLst/>
          </a:prstGeom>
          <a:solidFill>
            <a:srgbClr val="66CFFF">
              <a:alpha val="1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kann ich mir einen Artikel vorlesen lassen?</a:t>
            </a:r>
            <a:endParaRPr/>
          </a:p>
        </p:txBody>
      </p:sp>
      <p:pic>
        <p:nvPicPr>
          <p:cNvPr id="3" name="Vorlesen.mov">
            <a:hlinkClick r:id="" action="ppaction://media"/>
            <a:extLst>
              <a:ext uri="{FF2B5EF4-FFF2-40B4-BE49-F238E27FC236}">
                <a16:creationId xmlns:a16="http://schemas.microsoft.com/office/drawing/2014/main" id="{F78060CA-5F6F-035D-1DF7-B8A1018F94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2941" y="1259076"/>
            <a:ext cx="6006352" cy="37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>
            <a:spLocks noGrp="1"/>
          </p:cNvSpPr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de"/>
              <a:t>Wie kann ich einen Artikel in einer anderen Sprache lesen?</a:t>
            </a:r>
            <a:endParaRPr/>
          </a:p>
        </p:txBody>
      </p:sp>
      <p:pic>
        <p:nvPicPr>
          <p:cNvPr id="3" name="Übersetzungsfunktion.mov">
            <a:hlinkClick r:id="" action="ppaction://media"/>
            <a:extLst>
              <a:ext uri="{FF2B5EF4-FFF2-40B4-BE49-F238E27FC236}">
                <a16:creationId xmlns:a16="http://schemas.microsoft.com/office/drawing/2014/main" id="{803EECBB-7335-EF20-6954-5A6C0F4B60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99764" y="1339102"/>
            <a:ext cx="6087035" cy="3804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Microsoft Macintosh PowerPoint</Application>
  <PresentationFormat>Bildschirmpräsentation (16:9)</PresentationFormat>
  <Paragraphs>35</Paragraphs>
  <Slides>10</Slides>
  <Notes>10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2" baseType="lpstr">
      <vt:lpstr>Arial</vt:lpstr>
      <vt:lpstr>Simple Light</vt:lpstr>
      <vt:lpstr>Das Brockhaus Schullexikon</vt:lpstr>
      <vt:lpstr>Was ist das Brockhaus Schullexikon?</vt:lpstr>
      <vt:lpstr>Was ist die Startseite?</vt:lpstr>
      <vt:lpstr>Wie finde ich Referatsthemen?</vt:lpstr>
      <vt:lpstr>Wie finde ich, was ich suche?</vt:lpstr>
      <vt:lpstr>Wie arbeite ich mit den Suchergebnissen?</vt:lpstr>
      <vt:lpstr>Wie navigiere ich im Schullexikon?</vt:lpstr>
      <vt:lpstr>Wie kann ich mir einen Artikel vorlesen lassen?</vt:lpstr>
      <vt:lpstr>Wie kann ich einen Artikel in einer anderen Sprache lesen?</vt:lpstr>
      <vt:lpstr>Wie gebe ich das Brockhaus Schullexikon als Quelle an?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Brockhaus Schullexikon</dc:title>
  <cp:lastModifiedBy>nep01</cp:lastModifiedBy>
  <cp:revision>3</cp:revision>
  <dcterms:modified xsi:type="dcterms:W3CDTF">2024-02-27T09:59:47Z</dcterms:modified>
</cp:coreProperties>
</file>